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59" r:id="rId1"/>
  </p:sldMasterIdLst>
  <p:sldIdLst>
    <p:sldId id="256" r:id="rId2"/>
    <p:sldId id="257" r:id="rId3"/>
    <p:sldId id="275" r:id="rId4"/>
    <p:sldId id="276" r:id="rId5"/>
    <p:sldId id="285" r:id="rId6"/>
    <p:sldId id="288" r:id="rId7"/>
    <p:sldId id="287" r:id="rId8"/>
    <p:sldId id="277" r:id="rId9"/>
    <p:sldId id="261" r:id="rId10"/>
    <p:sldId id="262" r:id="rId11"/>
    <p:sldId id="278" r:id="rId12"/>
    <p:sldId id="289" r:id="rId13"/>
    <p:sldId id="284" r:id="rId14"/>
    <p:sldId id="279" r:id="rId15"/>
    <p:sldId id="280" r:id="rId16"/>
    <p:sldId id="281" r:id="rId17"/>
    <p:sldId id="286" r:id="rId18"/>
    <p:sldId id="282" r:id="rId19"/>
    <p:sldId id="283" r:id="rId20"/>
    <p:sldId id="266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/>
    <p:restoredTop sz="94701"/>
  </p:normalViewPr>
  <p:slideViewPr>
    <p:cSldViewPr snapToGrid="0" snapToObjects="1">
      <p:cViewPr>
        <p:scale>
          <a:sx n="71" d="100"/>
          <a:sy n="71" d="100"/>
        </p:scale>
        <p:origin x="56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2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5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97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6865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17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20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7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0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19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5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83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3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41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8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88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rYHCTF1kxO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ement_(computer_science)" TargetMode="External"/><Relationship Id="rId4" Type="http://schemas.openxmlformats.org/officeDocument/2006/relationships/hyperlink" Target="https://en.wikipedia.org/wiki/DD-path" TargetMode="External"/><Relationship Id="rId5" Type="http://schemas.openxmlformats.org/officeDocument/2006/relationships/hyperlink" Target="https://en.wikipedia.org/wiki/Conditional_(programming)" TargetMode="External"/><Relationship Id="rId6" Type="http://schemas.openxmlformats.org/officeDocument/2006/relationships/hyperlink" Target="https://en.wikipedia.org/wiki/Graph_theor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ubroutin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gle.github.io/android-testing-support-library/downloads/index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hyperlink" Target="http://docs.aws.amazon.com/mobile/sdkforandroid/developerguide/setup.html" TargetMode="External"/><Relationship Id="rId12" Type="http://schemas.openxmlformats.org/officeDocument/2006/relationships/hyperlink" Target="http://codecondo.com/load-test-website-apps-onlin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dacity.com/course/developing-android-apps--ud853" TargetMode="External"/><Relationship Id="rId3" Type="http://schemas.openxmlformats.org/officeDocument/2006/relationships/hyperlink" Target="http://societyofwomenengineers.swe.org/about-swe" TargetMode="External"/><Relationship Id="rId4" Type="http://schemas.openxmlformats.org/officeDocument/2006/relationships/hyperlink" Target="http://docs.aws.amazon.com/mobile/sdkforandroid/developerguide/" TargetMode="External"/><Relationship Id="rId5" Type="http://schemas.openxmlformats.org/officeDocument/2006/relationships/hyperlink" Target="https://github.com/bauerca/drag-sort-listview" TargetMode="External"/><Relationship Id="rId6" Type="http://schemas.openxmlformats.org/officeDocument/2006/relationships/hyperlink" Target="http://developer.android.com/guide/index.html" TargetMode="External"/><Relationship Id="rId7" Type="http://schemas.openxmlformats.org/officeDocument/2006/relationships/hyperlink" Target="http://stackoverflow.com/questions/22553672/android-startactivityforresult-setresult-for-a-view-class-and-an-activity-cla" TargetMode="External"/><Relationship Id="rId8" Type="http://schemas.openxmlformats.org/officeDocument/2006/relationships/hyperlink" Target="http://androidux.com/" TargetMode="External"/><Relationship Id="rId9" Type="http://schemas.openxmlformats.org/officeDocument/2006/relationships/hyperlink" Target="https://www.google.com/design/icons/index.html#ic_warning" TargetMode="External"/><Relationship Id="rId10" Type="http://schemas.openxmlformats.org/officeDocument/2006/relationships/hyperlink" Target="http://developer.android.com/training/basics/intents/result.html#ReceiveResul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6625" y="1380705"/>
            <a:ext cx="8689976" cy="1979715"/>
          </a:xfrm>
        </p:spPr>
        <p:txBody>
          <a:bodyPr>
            <a:normAutofit fontScale="90000"/>
          </a:bodyPr>
          <a:lstStyle/>
          <a:p>
            <a:r>
              <a:rPr lang="en-US" dirty="0"/>
              <a:t>AutoSWE</a:t>
            </a:r>
            <a:br>
              <a:rPr lang="en-US" dirty="0"/>
            </a:br>
            <a:r>
              <a:rPr lang="en-US" dirty="0"/>
              <a:t>Automating Society of Women Engineers Outreach Tool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3269" y="3360420"/>
            <a:ext cx="5175811" cy="1371599"/>
          </a:xfrm>
        </p:spPr>
        <p:txBody>
          <a:bodyPr/>
          <a:lstStyle/>
          <a:p>
            <a:r>
              <a:rPr lang="en-US" altLang="zh-CN" dirty="0" smtClean="0"/>
              <a:t>Yongji</a:t>
            </a:r>
            <a:r>
              <a:rPr lang="zh-CN" altLang="en-US" dirty="0" smtClean="0"/>
              <a:t> </a:t>
            </a:r>
            <a:r>
              <a:rPr lang="en-US" altLang="zh-CN" dirty="0" smtClean="0"/>
              <a:t>Li</a:t>
            </a:r>
            <a:endParaRPr lang="zh-CN" altLang="en-US" dirty="0" smtClean="0"/>
          </a:p>
          <a:p>
            <a:r>
              <a:rPr lang="en-US" altLang="zh-CN" dirty="0" smtClean="0"/>
              <a:t>05/05/2016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949" y="2932046"/>
            <a:ext cx="2350296" cy="222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54471"/>
          </a:xfrm>
        </p:spPr>
        <p:txBody>
          <a:bodyPr/>
          <a:lstStyle/>
          <a:p>
            <a:r>
              <a:rPr lang="en-US" altLang="zh-CN" dirty="0" smtClean="0"/>
              <a:t>AutoSWE app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78" y="1272988"/>
            <a:ext cx="8741721" cy="5366090"/>
          </a:xfrm>
        </p:spPr>
      </p:pic>
    </p:spTree>
    <p:extLst>
      <p:ext uri="{BB962C8B-B14F-4D97-AF65-F5344CB8AC3E}">
        <p14:creationId xmlns:p14="http://schemas.microsoft.com/office/powerpoint/2010/main" val="62908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2" y="2010796"/>
            <a:ext cx="5067300" cy="335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46" y="2028041"/>
            <a:ext cx="6223876" cy="335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665" y="5703630"/>
            <a:ext cx="17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Table: SWE_user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27012" y="5703630"/>
            <a:ext cx="521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Table: survey</a:t>
            </a:r>
            <a:r>
              <a:rPr lang="en-US" smtClean="0"/>
              <a:t>, survey_templates and deployed_surveys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2024063"/>
            <a:ext cx="4806923" cy="342423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888" y="2906485"/>
            <a:ext cx="5075710" cy="11629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98971" y="4391901"/>
            <a:ext cx="224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Table: </a:t>
            </a:r>
            <a:r>
              <a:rPr lang="en-US" dirty="0"/>
              <a:t>activation_code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665" y="5703630"/>
            <a:ext cx="206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Table: </a:t>
            </a:r>
            <a:r>
              <a:rPr lang="en-US" dirty="0"/>
              <a:t>survey_results</a:t>
            </a:r>
          </a:p>
        </p:txBody>
      </p:sp>
    </p:spTree>
    <p:extLst>
      <p:ext uri="{BB962C8B-B14F-4D97-AF65-F5344CB8AC3E}">
        <p14:creationId xmlns:p14="http://schemas.microsoft.com/office/powerpoint/2010/main" val="13279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13717"/>
            <a:ext cx="10364451" cy="753083"/>
          </a:xfrm>
        </p:spPr>
        <p:txBody>
          <a:bodyPr/>
          <a:lstStyle/>
          <a:p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1" y="1066800"/>
            <a:ext cx="1454727" cy="269748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39" y="1066800"/>
            <a:ext cx="1530224" cy="269748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16" y="1066800"/>
            <a:ext cx="1704812" cy="26974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028" y="1066800"/>
            <a:ext cx="1759477" cy="269748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290" y="1066801"/>
            <a:ext cx="1757027" cy="269748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441" y="1066800"/>
            <a:ext cx="1700138" cy="269748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1" y="3764280"/>
            <a:ext cx="1454725" cy="260334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38" y="3764280"/>
            <a:ext cx="1573025" cy="2603344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854" y="3764280"/>
            <a:ext cx="1697689" cy="260334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44" y="3764280"/>
            <a:ext cx="1704813" cy="2603344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589" y="3764280"/>
            <a:ext cx="1707262" cy="2603344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441" y="3764280"/>
            <a:ext cx="1707099" cy="2603344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65" y="3764280"/>
            <a:ext cx="1662011" cy="26033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19" y="1066801"/>
            <a:ext cx="1754373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7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  <a:hlinkClick r:id="rId2"/>
              </a:rPr>
              <a:t>Project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  <a:hlinkClick r:id="rId2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  <a:hlinkClick r:id="rId2"/>
              </a:rPr>
              <a:t>Demo</a:t>
            </a:r>
            <a:endParaRPr lang="en-US" cap="none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3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Testing-functional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(Manual)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99281"/>
            <a:ext cx="10632463" cy="41535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1" cap="none" dirty="0" smtClean="0">
                <a:latin typeface="Arial" charset="0"/>
                <a:ea typeface="Arial" charset="0"/>
                <a:cs typeface="Arial" charset="0"/>
              </a:rPr>
              <a:t>Code</a:t>
            </a:r>
            <a:r>
              <a:rPr lang="zh-CN" altLang="en-US" b="1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cap="none" dirty="0" smtClean="0">
                <a:latin typeface="Arial" charset="0"/>
                <a:ea typeface="Arial" charset="0"/>
                <a:cs typeface="Arial" charset="0"/>
              </a:rPr>
              <a:t>coverage</a:t>
            </a:r>
          </a:p>
          <a:p>
            <a:pPr marL="0" indent="0">
              <a:buNone/>
            </a:pP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There are a number of coverage criteria, the main ones being:</a:t>
            </a:r>
          </a:p>
          <a:p>
            <a:r>
              <a:rPr lang="en-US" b="1" cap="none" dirty="0" smtClean="0">
                <a:latin typeface="Arial" charset="0"/>
                <a:ea typeface="Arial" charset="0"/>
                <a:cs typeface="Arial" charset="0"/>
              </a:rPr>
              <a:t>Function coverage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 - has each function (or 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  <a:hlinkClick r:id="rId2" tooltip="Subroutine"/>
              </a:rPr>
              <a:t>subroutine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) in the program been called?</a:t>
            </a:r>
          </a:p>
          <a:p>
            <a:r>
              <a:rPr lang="en-US" b="1" cap="none" dirty="0" smtClean="0">
                <a:latin typeface="Arial" charset="0"/>
                <a:ea typeface="Arial" charset="0"/>
                <a:cs typeface="Arial" charset="0"/>
              </a:rPr>
              <a:t>Statement coverage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 - has each 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  <a:hlinkClick r:id="rId3" tooltip="Statement (computer science)"/>
              </a:rPr>
              <a:t>statement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 in the program been executed?</a:t>
            </a:r>
          </a:p>
          <a:p>
            <a:r>
              <a:rPr lang="en-US" b="1" cap="none" dirty="0" smtClean="0">
                <a:latin typeface="Arial" charset="0"/>
                <a:ea typeface="Arial" charset="0"/>
                <a:cs typeface="Arial" charset="0"/>
              </a:rPr>
              <a:t>Branch coverage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 - has each branch (also called 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  <a:hlinkClick r:id="rId4" tooltip="DD-path"/>
              </a:rPr>
              <a:t>dd-path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) of each control structure (such as in </a:t>
            </a:r>
            <a:r>
              <a:rPr lang="en-US" i="1" cap="none" dirty="0" smtClean="0">
                <a:latin typeface="Arial" charset="0"/>
                <a:ea typeface="Arial" charset="0"/>
                <a:cs typeface="Arial" charset="0"/>
                <a:hlinkClick r:id="rId5" tooltip="Conditional (programming)"/>
              </a:rPr>
              <a:t>if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  <a:hlinkClick r:id="rId5" tooltip="Conditional (programming)"/>
              </a:rPr>
              <a:t> and </a:t>
            </a:r>
            <a:r>
              <a:rPr lang="en-US" i="1" cap="none" dirty="0" smtClean="0">
                <a:latin typeface="Arial" charset="0"/>
                <a:ea typeface="Arial" charset="0"/>
                <a:cs typeface="Arial" charset="0"/>
                <a:hlinkClick r:id="rId5" tooltip="Conditional (programming)"/>
              </a:rPr>
              <a:t>case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  <a:hlinkClick r:id="rId5" tooltip="Conditional (programming)"/>
              </a:rPr>
              <a:t> statements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) been executed? For example, given an </a:t>
            </a:r>
            <a:r>
              <a:rPr lang="en-US" i="1" cap="none" dirty="0" err="1" smtClean="0">
                <a:latin typeface="Arial" charset="0"/>
                <a:ea typeface="Arial" charset="0"/>
                <a:cs typeface="Arial" charset="0"/>
              </a:rPr>
              <a:t>if</a:t>
            </a:r>
            <a:r>
              <a:rPr lang="en-US" cap="none" dirty="0" err="1" smtClean="0">
                <a:latin typeface="Arial" charset="0"/>
                <a:ea typeface="Arial" charset="0"/>
                <a:cs typeface="Arial" charset="0"/>
              </a:rPr>
              <a:t>statement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, have both the true and false branches been executed? Another way of saying this is, has every 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  <a:hlinkClick r:id="rId6" tooltip="Graph theory"/>
              </a:rPr>
              <a:t>edge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 in the program been executed?</a:t>
            </a:r>
          </a:p>
          <a:p>
            <a:r>
              <a:rPr lang="en-US" b="1" cap="none" dirty="0" smtClean="0">
                <a:latin typeface="Arial" charset="0"/>
                <a:ea typeface="Arial" charset="0"/>
                <a:cs typeface="Arial" charset="0"/>
              </a:rPr>
              <a:t>Condition coverage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 (or predicate coverage) - has each boolean sub-expression evaluated both to true and false?</a:t>
            </a:r>
          </a:p>
          <a:p>
            <a:pPr marL="0" indent="0">
              <a:buNone/>
            </a:pPr>
            <a:endParaRPr lang="en-US" cap="none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10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Testing-functional</a:t>
            </a:r>
            <a:r>
              <a:rPr lang="zh-CN" altLang="en-US" dirty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(Automated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62373" y="2214694"/>
            <a:ext cx="108023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Download Espresso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Make sure you have installed the latest 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Android Support Repository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under 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Extras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(see </a:t>
            </a:r>
            <a:r>
              <a:rPr lang="en-US" dirty="0">
                <a:solidFill>
                  <a:srgbClr val="006662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instructions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).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Open your app’s build.gradle file. This is usually not the top-level build.gradle file but app/build.gradle.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Add the following lines inside dependencies:</a:t>
            </a:r>
          </a:p>
          <a:p>
            <a:pPr>
              <a:buFont typeface="Arial" charset="0"/>
              <a:buChar char="•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androidTestCompile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rgbClr val="DD1144"/>
                </a:solidFill>
                <a:latin typeface="Arial" charset="0"/>
                <a:ea typeface="Arial" charset="0"/>
                <a:cs typeface="Arial" charset="0"/>
              </a:rPr>
              <a:t>‘com.android.support.test.espresso:espresso-core:2.2.2’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androidTestCompile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rgbClr val="DD1144"/>
                </a:solidFill>
                <a:latin typeface="Arial" charset="0"/>
                <a:ea typeface="Arial" charset="0"/>
                <a:cs typeface="Arial" charset="0"/>
              </a:rPr>
              <a:t>‘com.android.support.test:runner:0.5’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See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the </a:t>
            </a:r>
            <a:r>
              <a:rPr lang="en-US" dirty="0">
                <a:solidFill>
                  <a:srgbClr val="006662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downloads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section for more artifacts (espresso-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contrib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espresso-web, etc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.)</a:t>
            </a:r>
            <a:endParaRPr lang="zh-CN" alt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Set the instrumentation runner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Add to the same build.gradle file the following line in 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android.defaultConfig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testInstrumentationRunner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rgbClr val="DD1144"/>
                </a:solidFill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dirty="0" err="1" smtClean="0">
                <a:solidFill>
                  <a:srgbClr val="DD1144"/>
                </a:solidFill>
                <a:latin typeface="Arial" charset="0"/>
                <a:ea typeface="Arial" charset="0"/>
                <a:cs typeface="Arial" charset="0"/>
              </a:rPr>
              <a:t>android.support.test.runner.AndroidJUnitRunner</a:t>
            </a:r>
            <a:r>
              <a:rPr lang="en-US" dirty="0" smtClean="0">
                <a:solidFill>
                  <a:srgbClr val="DD1144"/>
                </a:solidFill>
                <a:latin typeface="Arial" charset="0"/>
                <a:ea typeface="Arial" charset="0"/>
                <a:cs typeface="Arial" charset="0"/>
              </a:rPr>
              <a:t>”</a:t>
            </a:r>
            <a:endParaRPr lang="zh-CN" altLang="en-US" dirty="0" smtClean="0">
              <a:solidFill>
                <a:srgbClr val="DD1144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zh-CN" altLang="en-US" dirty="0">
              <a:solidFill>
                <a:srgbClr val="DD114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1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Testing-functional</a:t>
            </a:r>
            <a:r>
              <a:rPr lang="zh-CN" altLang="en-US" dirty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(Automated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62373" y="2214694"/>
            <a:ext cx="108023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it?</a:t>
            </a:r>
            <a:endParaRPr lang="zh-CN" alt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zh-CN" alt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zh-CN" altLang="en-US" dirty="0" smtClean="0">
              <a:solidFill>
                <a:srgbClr val="DD1144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zh-CN" altLang="en-US" dirty="0">
              <a:solidFill>
                <a:srgbClr val="DD114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44" y="3052580"/>
            <a:ext cx="8061396" cy="19586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38" y="1968285"/>
            <a:ext cx="2317283" cy="41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7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Testing-Usability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1.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security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reason,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it’s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better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add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password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policy: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6-20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characters,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combination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letters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numbers,</a:t>
            </a:r>
            <a:r>
              <a:rPr lang="zh-CN" altLang="en-US" cap="none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least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one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UPPERCASE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letter.</a:t>
            </a:r>
            <a:endParaRPr lang="zh-CN" altLang="en-US" cap="none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2.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When taking a survey, I cannot go back to the previous question. </a:t>
            </a:r>
            <a:endParaRPr lang="zh-CN" altLang="en-US" cap="none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buNone/>
            </a:pP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3.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In the “edit the survey” activity, some users may not be aware that they can reorder or delete the questions.</a:t>
            </a:r>
            <a:endParaRPr lang="zh-CN" altLang="en-US" cap="none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buNone/>
            </a:pP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4.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Save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survey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then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edit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it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later.</a:t>
            </a:r>
            <a:endParaRPr lang="en-US" cap="none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cap="none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0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Login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SWE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Database</a:t>
            </a:r>
            <a:endParaRPr lang="zh-CN" altLang="en-US" cap="none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Generate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PDF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file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surveys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survey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results.</a:t>
            </a:r>
            <a:endParaRPr lang="zh-CN" altLang="en-US" cap="none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View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surveys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region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cap="none" dirty="0" smtClean="0">
                <a:latin typeface="Arial" charset="0"/>
                <a:ea typeface="Arial" charset="0"/>
                <a:cs typeface="Arial" charset="0"/>
              </a:rPr>
              <a:t>chapter</a:t>
            </a:r>
            <a:endParaRPr lang="zh-CN" altLang="en-US" cap="none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buFont typeface="Arial" charset="0"/>
              <a:buChar char="•"/>
            </a:pPr>
            <a:r>
              <a:rPr lang="en-US" altLang="zh-CN" cap="none" dirty="0" smtClean="0">
                <a:solidFill>
                  <a:srgbClr val="353535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cap="none" dirty="0" smtClean="0">
                <a:solidFill>
                  <a:srgbClr val="35353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cap="none" dirty="0" smtClean="0">
                <a:solidFill>
                  <a:srgbClr val="353535"/>
                </a:solidFill>
                <a:latin typeface="Arial" charset="0"/>
                <a:ea typeface="Arial" charset="0"/>
                <a:cs typeface="Arial" charset="0"/>
              </a:rPr>
              <a:t>same app built for i</a:t>
            </a:r>
            <a:r>
              <a:rPr lang="en-US" altLang="zh-CN" cap="none" dirty="0" smtClean="0">
                <a:solidFill>
                  <a:srgbClr val="353535"/>
                </a:solidFill>
                <a:latin typeface="Arial" charset="0"/>
                <a:ea typeface="Arial" charset="0"/>
                <a:cs typeface="Arial" charset="0"/>
              </a:rPr>
              <a:t>OS</a:t>
            </a:r>
            <a:endParaRPr lang="en-US" cap="none" dirty="0">
              <a:solidFill>
                <a:srgbClr val="353535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281906"/>
            <a:ext cx="10364451" cy="52448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OVERVIEW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1181100" y="2065731"/>
            <a:ext cx="9829800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Introduction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	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Similar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Work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	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Requirements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	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Architecture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and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Design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		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Testing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	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800" cap="none" dirty="0" smtClean="0">
                <a:latin typeface="Arial" charset="0"/>
              </a:rPr>
              <a:t>Demo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Future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work	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References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2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7502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b="1" smtClean="0">
                <a:latin typeface="Arial" charset="0"/>
                <a:ea typeface="Times New Roman" charset="0"/>
                <a:cs typeface="Times New Roman" charset="0"/>
              </a:rPr>
              <a:t>References</a:t>
            </a:r>
            <a:endParaRPr lang="en-US" b="1" dirty="0">
              <a:latin typeface="Arial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293542"/>
            <a:ext cx="10973426" cy="4497657"/>
          </a:xfrm>
        </p:spPr>
        <p:txBody>
          <a:bodyPr>
            <a:normAutofit fontScale="70000" lnSpcReduction="20000"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u="sng" dirty="0" smtClean="0">
                <a:solidFill>
                  <a:srgbClr val="5E9EA1"/>
                </a:solidFill>
                <a:latin typeface="Arial" charset="0"/>
                <a:ea typeface="Times New Roman" charset="0"/>
                <a:hlinkClick r:id="rId2"/>
              </a:rPr>
              <a:t>https</a:t>
            </a:r>
            <a:r>
              <a:rPr lang="en-US" u="sng" dirty="0">
                <a:solidFill>
                  <a:srgbClr val="5E9EA1"/>
                </a:solidFill>
                <a:latin typeface="Arial" charset="0"/>
                <a:ea typeface="Times New Roman" charset="0"/>
                <a:hlinkClick r:id="rId2"/>
              </a:rPr>
              <a:t>://www.udacity.com/course/developing-android-apps--ud853</a:t>
            </a:r>
            <a:endParaRPr lang="en-US" dirty="0">
              <a:latin typeface="Arial" charset="0"/>
              <a:ea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u="sng" dirty="0">
                <a:solidFill>
                  <a:srgbClr val="5E9EA1"/>
                </a:solidFill>
                <a:latin typeface="Arial" charset="0"/>
                <a:ea typeface="Times New Roman" charset="0"/>
                <a:hlinkClick r:id="rId3"/>
              </a:rPr>
              <a:t>http://societyofwomenengineers.swe.org/about-swe</a:t>
            </a:r>
            <a:endParaRPr lang="en-US" dirty="0">
              <a:latin typeface="Arial" charset="0"/>
              <a:ea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u="sng" dirty="0">
                <a:solidFill>
                  <a:srgbClr val="5E9EA1"/>
                </a:solidFill>
                <a:latin typeface="Arial" charset="0"/>
                <a:ea typeface="Times New Roman" charset="0"/>
                <a:hlinkClick r:id="rId4"/>
              </a:rPr>
              <a:t>http://docs.aws.amazon.com/mobile/sdkforandroid/developerguide/</a:t>
            </a:r>
            <a:endParaRPr lang="en-US" dirty="0">
              <a:latin typeface="Arial" charset="0"/>
              <a:ea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u="sng" dirty="0">
                <a:solidFill>
                  <a:srgbClr val="5E9EA1"/>
                </a:solidFill>
                <a:latin typeface="Arial" charset="0"/>
                <a:ea typeface="Times New Roman" charset="0"/>
                <a:hlinkClick r:id="rId5"/>
              </a:rPr>
              <a:t>https://github.com/bauerca/drag-sort-listview</a:t>
            </a:r>
            <a:endParaRPr lang="en-US" dirty="0">
              <a:latin typeface="Arial" charset="0"/>
              <a:ea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u="sng" dirty="0">
                <a:solidFill>
                  <a:srgbClr val="5E9EA1"/>
                </a:solidFill>
                <a:latin typeface="Arial" charset="0"/>
                <a:ea typeface="Times New Roman" charset="0"/>
                <a:hlinkClick r:id="rId6"/>
              </a:rPr>
              <a:t>http://developer.android.com/guide/index.html</a:t>
            </a:r>
            <a:endParaRPr lang="en-US" dirty="0">
              <a:latin typeface="Arial" charset="0"/>
              <a:ea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u="sng" dirty="0">
                <a:solidFill>
                  <a:srgbClr val="5E9EA1"/>
                </a:solidFill>
                <a:latin typeface="Arial" charset="0"/>
                <a:ea typeface="Times New Roman" charset="0"/>
                <a:hlinkClick r:id="rId7"/>
              </a:rPr>
              <a:t>http://stackoverflow.com/questions/22553672/android-startactivityforresult-setresult-for-a-view-class-and-an-activity-cla</a:t>
            </a:r>
            <a:endParaRPr lang="en-US" dirty="0">
              <a:latin typeface="Arial" charset="0"/>
              <a:ea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u="sng" dirty="0">
                <a:solidFill>
                  <a:srgbClr val="5E9EA1"/>
                </a:solidFill>
                <a:latin typeface="Arial" charset="0"/>
                <a:ea typeface="Times New Roman" charset="0"/>
                <a:hlinkClick r:id="rId8"/>
              </a:rPr>
              <a:t>http://androidux.com/</a:t>
            </a:r>
            <a:endParaRPr lang="en-US" dirty="0">
              <a:latin typeface="Arial" charset="0"/>
              <a:ea typeface="Times New Roman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u="sng" dirty="0">
                <a:solidFill>
                  <a:srgbClr val="5E9EA1"/>
                </a:solidFill>
                <a:latin typeface="Arial" charset="0"/>
                <a:ea typeface="Times New Roman" charset="0"/>
                <a:hlinkClick r:id="rId9"/>
              </a:rPr>
              <a:t>https://www.google.com/design/icons/index.html#ic_warning</a:t>
            </a:r>
            <a:endParaRPr lang="en-US" dirty="0">
              <a:latin typeface="Arial" charset="0"/>
              <a:ea typeface="Times New Roman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Arial" charset="0"/>
                <a:ea typeface="Times New Roman" charset="0"/>
              </a:rPr>
              <a:t>Getting a Result from an Activity:</a:t>
            </a:r>
            <a:br>
              <a:rPr lang="en-US" dirty="0">
                <a:latin typeface="Arial" charset="0"/>
                <a:ea typeface="Times New Roman" charset="0"/>
              </a:rPr>
            </a:br>
            <a:r>
              <a:rPr lang="en-US" u="sng" dirty="0">
                <a:solidFill>
                  <a:srgbClr val="5E9EA1"/>
                </a:solidFill>
                <a:latin typeface="Arial" charset="0"/>
                <a:ea typeface="Times New Roman" charset="0"/>
                <a:hlinkClick r:id="rId10"/>
              </a:rPr>
              <a:t>http://developer.android.com/training/basics/intents/result.html#ReceiveResult</a:t>
            </a:r>
            <a:endParaRPr lang="en-US" dirty="0">
              <a:latin typeface="Arial" charset="0"/>
              <a:ea typeface="Times New Roman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Arial" charset="0"/>
                <a:ea typeface="Times New Roman" charset="0"/>
              </a:rPr>
              <a:t>Set up the AWS Mobile SDK for Android: </a:t>
            </a:r>
            <a:r>
              <a:rPr lang="en-US" u="sng" dirty="0">
                <a:solidFill>
                  <a:srgbClr val="5E9EA1"/>
                </a:solidFill>
                <a:latin typeface="Arial" charset="0"/>
                <a:ea typeface="Times New Roman" charset="0"/>
                <a:hlinkClick r:id="rId11"/>
              </a:rPr>
              <a:t>http://docs.aws.amazon.com/mobile/sdkforandroid/developerguide/setup.html</a:t>
            </a:r>
            <a:endParaRPr lang="en-US" dirty="0">
              <a:latin typeface="Arial" charset="0"/>
              <a:ea typeface="Times New Roman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Arial" charset="0"/>
                <a:ea typeface="Times New Roman" charset="0"/>
              </a:rPr>
              <a:t>5 free tools for load testing your website and apps:</a:t>
            </a:r>
            <a:br>
              <a:rPr lang="en-US" dirty="0">
                <a:latin typeface="Arial" charset="0"/>
                <a:ea typeface="Times New Roman" charset="0"/>
              </a:rPr>
            </a:br>
            <a:r>
              <a:rPr lang="en-US" u="sng" dirty="0">
                <a:solidFill>
                  <a:srgbClr val="5E9EA1"/>
                </a:solidFill>
                <a:latin typeface="Arial" charset="0"/>
                <a:ea typeface="Times New Roman" charset="0"/>
                <a:hlinkClick r:id="rId12"/>
              </a:rPr>
              <a:t>http://codecondo.com/load-test-website-apps-online/</a:t>
            </a:r>
            <a:endParaRPr lang="en-US" dirty="0">
              <a:latin typeface="Arial" charset="0"/>
              <a:ea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Questions?</a:t>
            </a:r>
            <a:endParaRPr lang="en-US" dirty="0"/>
          </a:p>
        </p:txBody>
      </p:sp>
      <p:pic>
        <p:nvPicPr>
          <p:cNvPr id="4" name="Picture Placeholder 2"/>
          <p:cNvPicPr preferRelativeResize="0"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6027" y="1935163"/>
            <a:ext cx="4879946" cy="426507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71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2448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914400" y="2039740"/>
            <a:ext cx="9829800" cy="371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Why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lang="en-US" altLang="zh-CN" sz="1800" cap="none" dirty="0" smtClean="0">
                <a:latin typeface="Arial" charset="0"/>
              </a:rPr>
              <a:t>this</a:t>
            </a:r>
            <a:r>
              <a:rPr lang="zh-CN" altLang="en-US" sz="1800" cap="none" dirty="0" smtClean="0">
                <a:latin typeface="Arial" charset="0"/>
              </a:rPr>
              <a:t> </a:t>
            </a:r>
            <a:r>
              <a:rPr lang="en-US" altLang="zh-CN" sz="1800" cap="none" dirty="0" smtClean="0">
                <a:latin typeface="Arial" charset="0"/>
              </a:rPr>
              <a:t>app?</a:t>
            </a:r>
            <a:endParaRPr lang="zh-CN" altLang="en-US" sz="1800" cap="none" dirty="0" smtClean="0">
              <a:latin typeface="Arial" charset="0"/>
            </a:endParaRPr>
          </a:p>
          <a:p>
            <a:r>
              <a:rPr lang="en-US" sz="1800" cap="none" dirty="0" smtClean="0">
                <a:latin typeface="Arial" charset="0"/>
                <a:ea typeface="Arial" charset="0"/>
                <a:cs typeface="Arial" charset="0"/>
              </a:rPr>
              <a:t>Since the year of 2008, android has become the most popular OS between four major mobile operating systems (android, windows, i</a:t>
            </a:r>
            <a:r>
              <a:rPr lang="en-US" altLang="zh-CN" sz="1800" cap="none" dirty="0" smtClean="0">
                <a:latin typeface="Arial" charset="0"/>
                <a:ea typeface="Arial" charset="0"/>
                <a:cs typeface="Arial" charset="0"/>
              </a:rPr>
              <a:t>OS</a:t>
            </a:r>
            <a:r>
              <a:rPr lang="en-US" sz="1800" cap="none" dirty="0" smtClean="0">
                <a:latin typeface="Arial" charset="0"/>
                <a:ea typeface="Arial" charset="0"/>
                <a:cs typeface="Arial" charset="0"/>
              </a:rPr>
              <a:t> and blackberry). Android is an open source and free to use platform. It provides the developers a broad way to develop various kinds of apps and only for this reason it is one of the most highly demanded OS for mobile technologies. In the summer semester, a fellow student at </a:t>
            </a:r>
            <a:r>
              <a:rPr lang="en-US" altLang="zh-CN" sz="1800" cap="none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800" cap="none" dirty="0" smtClean="0">
                <a:latin typeface="Arial" charset="0"/>
                <a:ea typeface="Arial" charset="0"/>
                <a:cs typeface="Arial" charset="0"/>
              </a:rPr>
              <a:t>exas </a:t>
            </a:r>
            <a:r>
              <a:rPr lang="en-US" altLang="zh-CN" sz="1800" cap="none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800" cap="none" dirty="0" smtClean="0">
                <a:latin typeface="Arial" charset="0"/>
                <a:ea typeface="Arial" charset="0"/>
                <a:cs typeface="Arial" charset="0"/>
              </a:rPr>
              <a:t>ech university has built an android app which can be used to create and administer surveys for SWE outreach events. I am very much interested in continuing her work to have a better understanding of android fundamentals. So I add new functionalities to meet the SWE outreach requirements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2448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1750501" y="1143000"/>
            <a:ext cx="69841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zh-CN" altLang="en-US" sz="1800" b="1" cap="none" dirty="0">
              <a:latin typeface="Arial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en-US" altLang="zh-CN" sz="1800" b="1" cap="none" dirty="0" smtClean="0">
                <a:latin typeface="Arial" charset="0"/>
              </a:rPr>
              <a:t>Survey</a:t>
            </a:r>
            <a:r>
              <a:rPr lang="zh-CN" altLang="en-US" sz="1800" b="1" cap="none" dirty="0" smtClean="0">
                <a:latin typeface="Arial" charset="0"/>
              </a:rPr>
              <a:t> </a:t>
            </a:r>
            <a:r>
              <a:rPr lang="en-US" altLang="zh-CN" sz="1800" b="1" cap="none" dirty="0">
                <a:latin typeface="Arial" charset="0"/>
              </a:rPr>
              <a:t>Monkey</a:t>
            </a:r>
            <a:r>
              <a:rPr lang="zh-CN" altLang="en-US" sz="1800" b="1" cap="none" dirty="0">
                <a:latin typeface="Arial" charset="0"/>
              </a:rPr>
              <a:t> </a:t>
            </a:r>
            <a:r>
              <a:rPr lang="en-US" altLang="zh-CN" sz="1800" b="1" cap="none" dirty="0" smtClean="0">
                <a:latin typeface="Arial" charset="0"/>
              </a:rPr>
              <a:t>app-</a:t>
            </a:r>
            <a:r>
              <a:rPr lang="en-US" altLang="zh-CN" sz="1800" cap="none" dirty="0" smtClean="0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sz="1800" cap="none" dirty="0" smtClean="0">
                <a:latin typeface="Arial" charset="0"/>
                <a:ea typeface="Arial" charset="0"/>
                <a:cs typeface="Arial" charset="0"/>
              </a:rPr>
              <a:t>orld’s </a:t>
            </a:r>
            <a:r>
              <a:rPr lang="en-US" sz="1800" cap="none" dirty="0">
                <a:latin typeface="Arial" charset="0"/>
                <a:ea typeface="Arial" charset="0"/>
                <a:cs typeface="Arial" charset="0"/>
              </a:rPr>
              <a:t>leading survey platform </a:t>
            </a:r>
            <a:endParaRPr lang="zh-CN" altLang="en-US" sz="1800" cap="none" dirty="0">
              <a:latin typeface="Arial" charset="0"/>
              <a:ea typeface="Arial" charset="0"/>
              <a:cs typeface="Arial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zh-CN" altLang="en-US" sz="1800" b="1" cap="none" dirty="0"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zh-CN" altLang="en-US" sz="1800" cap="none" dirty="0" smtClean="0">
              <a:latin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92" y="1935872"/>
            <a:ext cx="2728771" cy="465090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22" y="1935872"/>
            <a:ext cx="2732109" cy="46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0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277" y="494530"/>
            <a:ext cx="10364451" cy="52448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1208243" y="1195967"/>
            <a:ext cx="471211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zh-CN" sz="1800" b="1" cap="none" dirty="0">
                <a:latin typeface="Arial" charset="0"/>
              </a:rPr>
              <a:t>2</a:t>
            </a:r>
            <a:r>
              <a:rPr lang="en-US" altLang="zh-CN" sz="1800" b="1" cap="none" dirty="0" smtClean="0">
                <a:latin typeface="Arial" charset="0"/>
              </a:rPr>
              <a:t>.</a:t>
            </a:r>
            <a:r>
              <a:rPr lang="zh-CN" altLang="en-US" sz="1800" b="1" cap="none" dirty="0" smtClean="0">
                <a:latin typeface="Arial" charset="0"/>
              </a:rPr>
              <a:t>  </a:t>
            </a:r>
            <a:r>
              <a:rPr lang="en-US" altLang="zh-CN" sz="1800" b="1" cap="none" dirty="0" smtClean="0">
                <a:latin typeface="Arial" charset="0"/>
              </a:rPr>
              <a:t>T</a:t>
            </a:r>
            <a:r>
              <a:rPr lang="en-US" sz="1800" b="1" cap="none" dirty="0" smtClean="0">
                <a:latin typeface="Arial" charset="0"/>
                <a:ea typeface="宋体" charset="0"/>
              </a:rPr>
              <a:t>est and survey section of blackboard learn website</a:t>
            </a:r>
            <a:r>
              <a:rPr lang="en-US" sz="1800" b="1" cap="none" dirty="0" smtClean="0"/>
              <a:t> </a:t>
            </a:r>
            <a:endParaRPr lang="zh-CN" altLang="en-US" sz="1800" b="1" cap="none" dirty="0" smtClean="0">
              <a:latin typeface="Arial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zh-CN" altLang="en-US" sz="1800" b="1" cap="none" dirty="0" smtClean="0">
                <a:latin typeface="Arial" charset="0"/>
              </a:rPr>
              <a:t>	</a:t>
            </a:r>
            <a:r>
              <a:rPr lang="en-US" altLang="zh-CN" sz="1800" cap="none" dirty="0" smtClean="0">
                <a:latin typeface="Arial" charset="0"/>
              </a:rPr>
              <a:t>The</a:t>
            </a:r>
            <a:r>
              <a:rPr lang="zh-CN" altLang="en-US" sz="1800" cap="none" dirty="0" smtClean="0">
                <a:latin typeface="Arial" charset="0"/>
              </a:rPr>
              <a:t> </a:t>
            </a:r>
            <a:r>
              <a:rPr lang="en-US" altLang="zh-CN" sz="1800" cap="none" dirty="0" smtClean="0">
                <a:latin typeface="Arial" charset="0"/>
              </a:rPr>
              <a:t>work</a:t>
            </a:r>
            <a:r>
              <a:rPr lang="zh-CN" altLang="en-US" sz="1800" cap="none" dirty="0" smtClean="0">
                <a:latin typeface="Arial" charset="0"/>
              </a:rPr>
              <a:t> </a:t>
            </a:r>
            <a:r>
              <a:rPr lang="en-US" altLang="zh-CN" sz="1800" cap="none" dirty="0" smtClean="0">
                <a:latin typeface="Arial" charset="0"/>
              </a:rPr>
              <a:t>flow</a:t>
            </a:r>
            <a:endParaRPr lang="zh-CN" altLang="en-US" sz="1800" cap="none" dirty="0" smtClean="0">
              <a:latin typeface="Arial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zh-CN" altLang="en-US" sz="1800" cap="none" dirty="0">
              <a:latin typeface="Arial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zh-CN" altLang="en-US" sz="1800" cap="none" dirty="0" smtClean="0">
              <a:latin typeface="Arial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zh-CN" altLang="en-US" sz="1800" cap="none" dirty="0">
              <a:latin typeface="Arial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zh-CN" altLang="en-US" sz="1800" cap="none" dirty="0" smtClean="0">
              <a:latin typeface="Arial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zh-CN" altLang="en-US" sz="1800" cap="none" dirty="0" smtClean="0"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zh-CN" altLang="en-US" sz="1800" cap="none" dirty="0">
                <a:latin typeface="Arial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1800" b="1" cap="none" dirty="0" smtClean="0">
                <a:latin typeface="Arial" charset="0"/>
              </a:rPr>
              <a:t>3.</a:t>
            </a:r>
            <a:r>
              <a:rPr lang="zh-CN" altLang="en-US" sz="1800" b="1" cap="none" dirty="0" smtClean="0">
                <a:latin typeface="Arial" charset="0"/>
              </a:rPr>
              <a:t>  </a:t>
            </a:r>
            <a:r>
              <a:rPr lang="en-US" altLang="zh-CN" sz="1800" b="1" cap="none" dirty="0" smtClean="0">
                <a:latin typeface="Arial" charset="0"/>
              </a:rPr>
              <a:t>Drag-and-Sort</a:t>
            </a:r>
            <a:r>
              <a:rPr lang="zh-CN" altLang="en-US" sz="1800" b="1" cap="none" dirty="0" smtClean="0">
                <a:latin typeface="Arial" charset="0"/>
              </a:rPr>
              <a:t> </a:t>
            </a:r>
            <a:r>
              <a:rPr lang="en-US" altLang="zh-CN" sz="1800" b="1" cap="none" dirty="0" smtClean="0">
                <a:latin typeface="Arial" charset="0"/>
              </a:rPr>
              <a:t>ListView</a:t>
            </a:r>
            <a:r>
              <a:rPr lang="zh-CN" altLang="en-US" sz="1800" b="1" cap="none" dirty="0" smtClean="0">
                <a:latin typeface="Arial" charset="0"/>
              </a:rPr>
              <a:t> </a:t>
            </a:r>
            <a:r>
              <a:rPr lang="en-US" altLang="zh-CN" sz="1800" b="1" cap="none" dirty="0" smtClean="0">
                <a:latin typeface="Arial" charset="0"/>
              </a:rPr>
              <a:t>Library</a:t>
            </a:r>
            <a:endParaRPr lang="zh-CN" altLang="en-US" sz="1800" b="1" cap="none" dirty="0" smtClean="0">
              <a:latin typeface="Arial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zh-CN" altLang="en-US" sz="1800" cap="none" dirty="0" smtClean="0">
                <a:latin typeface="Arial" charset="0"/>
              </a:rPr>
              <a:t>	</a:t>
            </a:r>
            <a:r>
              <a:rPr lang="en-US" altLang="zh-CN" sz="1800" cap="none" dirty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800" cap="none" dirty="0" smtClean="0">
                <a:latin typeface="Arial" charset="0"/>
                <a:ea typeface="Arial" charset="0"/>
                <a:cs typeface="Arial" charset="0"/>
              </a:rPr>
              <a:t>t is</a:t>
            </a:r>
            <a:r>
              <a:rPr lang="en-US" sz="1800" cap="none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 useful for all kinds of prioritized lists: favorites, playlists, checklists, </a:t>
            </a:r>
            <a:r>
              <a:rPr lang="en-US" sz="1800" cap="none" dirty="0" err="1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etc</a:t>
            </a:r>
            <a:r>
              <a:rPr lang="en-US" sz="1800" cap="none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sz="1800" cap="none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zh-CN" altLang="en-US" sz="1800" cap="none" dirty="0" smtClean="0">
              <a:latin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94" y="1195967"/>
            <a:ext cx="4293031" cy="2621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73" y="4113759"/>
            <a:ext cx="3006672" cy="25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0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43" y="820156"/>
            <a:ext cx="10364451" cy="52448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Requirements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28010417"/>
              </p:ext>
            </p:extLst>
          </p:nvPr>
        </p:nvGraphicFramePr>
        <p:xfrm>
          <a:off x="1173205" y="2318890"/>
          <a:ext cx="9845589" cy="3876676"/>
        </p:xfrm>
        <a:graphic>
          <a:graphicData uri="http://schemas.openxmlformats.org/drawingml/2006/table">
            <a:tbl>
              <a:tblPr firstRow="1" firstCol="1" bandRow="1"/>
              <a:tblGrid>
                <a:gridCol w="1734793"/>
                <a:gridCol w="2859159"/>
                <a:gridCol w="2532285"/>
                <a:gridCol w="2719352"/>
              </a:tblGrid>
              <a:tr h="530286">
                <a:tc>
                  <a:txBody>
                    <a:bodyPr/>
                    <a:lstStyle/>
                    <a:p>
                      <a:pPr marL="0" marR="0" indent="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0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Functional Requirements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0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Nonfunctional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Requirements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0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Data Requirements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0C00"/>
                    </a:solidFill>
                  </a:tcPr>
                </a:tc>
              </a:tr>
              <a:tr h="1572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user-level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0C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Administrator Requirements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Coordinator Requirements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Non-Admin user Requirements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C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Availability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Privacy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Integrity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Usability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0" marR="0" indent="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0" marR="0" indent="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C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Read User Information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0" marR="0" indent="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CCB"/>
                    </a:solidFill>
                  </a:tcPr>
                </a:tc>
              </a:tr>
              <a:tr h="790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operational-level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0C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Registration operation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Login operation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Control Workshop activities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Performance and Safety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0" marR="0" indent="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Check Email Format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Check Password Format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0" marR="0" indent="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E7"/>
                    </a:solidFill>
                  </a:tcPr>
                </a:tc>
              </a:tr>
              <a:tr h="530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physical-level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0C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Set user`s data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Password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C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Responsive design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0" marR="0" indent="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C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File`s format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  <a:p>
                      <a:pPr marL="0" marR="0" indent="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65155" marR="65155" marT="90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CCB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560162" y="1222351"/>
            <a:ext cx="800229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ea typeface="宋体" charset="0"/>
              </a:rPr>
              <a:t>I extracted requirements from</a:t>
            </a:r>
            <a:r>
              <a:rPr lang="en-US" sz="2400">
                <a:solidFill>
                  <a:srgbClr val="000000"/>
                </a:solidFill>
                <a:latin typeface="Arial" charset="0"/>
                <a:ea typeface="宋体" charset="0"/>
              </a:rPr>
              <a:t> “</a:t>
            </a:r>
            <a:r>
              <a:rPr lang="en-US">
                <a:solidFill>
                  <a:srgbClr val="000000"/>
                </a:solidFill>
                <a:latin typeface="Arial" charset="0"/>
                <a:ea typeface="宋体" charset="0"/>
              </a:rPr>
              <a:t>SWE Needs Analysis for the Outreach Assessment Phone Application and Website</a:t>
            </a:r>
            <a:r>
              <a:rPr lang="en-US" b="1">
                <a:solidFill>
                  <a:srgbClr val="000000"/>
                </a:solidFill>
                <a:latin typeface="Arial" charset="0"/>
                <a:ea typeface="宋体" charset="0"/>
              </a:rPr>
              <a:t>”. </a:t>
            </a:r>
            <a:endParaRPr lang="en-US">
              <a:solidFill>
                <a:srgbClr val="000000"/>
              </a:solidFill>
              <a:effectLst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176617"/>
            <a:ext cx="10364451" cy="5244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Functional </a:t>
            </a:r>
            <a:r>
              <a:rPr lang="en-US" dirty="0"/>
              <a:t>Requirements-User Level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789787" y="1701100"/>
            <a:ext cx="10849440" cy="462220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arenBoth"/>
            </a:pP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Admin users shall be able to register to the app.</a:t>
            </a:r>
          </a:p>
          <a:p>
            <a:pPr marL="457200" indent="-457200">
              <a:buAutoNum type="arabicParenBoth" startAt="2"/>
            </a:pP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Admin users shall be able to login to the app after registration is completed.</a:t>
            </a:r>
          </a:p>
          <a:p>
            <a:pPr marL="457200" indent="-457200">
              <a:buAutoNum type="arabicParenBoth" startAt="3"/>
            </a:pP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Admin users shall be able to change the password if necessary.</a:t>
            </a:r>
          </a:p>
          <a:p>
            <a:pPr marL="457200" indent="-457200">
              <a:buAutoNum type="arabicParenBoth" startAt="4"/>
            </a:pP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Admin users shall be able to create a survey.</a:t>
            </a:r>
          </a:p>
          <a:p>
            <a:pPr marL="0" indent="0">
              <a:buNone/>
            </a:pP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(5) admin users shall be able to edit or delete survey data </a:t>
            </a:r>
            <a:r>
              <a:rPr lang="en-US" cap="none" dirty="0" err="1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 enter in case of mistaken, 	incomplete, or other issue entries.</a:t>
            </a:r>
          </a:p>
          <a:p>
            <a:pPr marL="457200" indent="-457200">
              <a:buAutoNum type="arabicParenBoth" startAt="6"/>
            </a:pP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Admin users shall be able to deploy a survey.</a:t>
            </a:r>
          </a:p>
          <a:p>
            <a:pPr marL="0" indent="0">
              <a:buNone/>
            </a:pP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(7) all users shall be able to take a survey.</a:t>
            </a:r>
          </a:p>
          <a:p>
            <a:pPr marL="0" indent="0">
              <a:buNone/>
            </a:pP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(8) admin users shall be able to view survey results of each outreach event.</a:t>
            </a:r>
          </a:p>
          <a:p>
            <a:pPr marL="457200" indent="-457200">
              <a:buAutoNum type="arabicParenBoth" startAt="9"/>
            </a:pP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Admin users shall be able to see the list of survey pool.</a:t>
            </a:r>
          </a:p>
          <a:p>
            <a:pPr marL="0" indent="0">
              <a:buNone/>
            </a:pPr>
            <a:r>
              <a:rPr lang="en-US" cap="none" dirty="0" smtClean="0">
                <a:latin typeface="Arial" charset="0"/>
                <a:ea typeface="Arial" charset="0"/>
                <a:cs typeface="Arial" charset="0"/>
              </a:rPr>
              <a:t>(10) admin users shall be able to see the list of deployed survey pool.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1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2448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1264" y="3175085"/>
            <a:ext cx="27494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US" b="1" dirty="0">
                <a:latin typeface="Arial" charset="0"/>
                <a:ea typeface="Times New Roman" charset="0"/>
                <a:cs typeface="Times New Roman" charset="0"/>
              </a:rPr>
              <a:t>Chapter 10. </a:t>
            </a:r>
            <a:r>
              <a:rPr lang="en-US" b="1">
                <a:latin typeface="Arial" charset="0"/>
                <a:ea typeface="Times New Roman" charset="0"/>
                <a:cs typeface="Times New Roman" charset="0"/>
              </a:rPr>
              <a:t>References</a:t>
            </a:r>
            <a:endParaRPr lang="en-US" b="1" dirty="0">
              <a:latin typeface="Arial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68" y="1143000"/>
            <a:ext cx="980449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8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144" y="152691"/>
            <a:ext cx="10364451" cy="1596177"/>
          </a:xfrm>
        </p:spPr>
        <p:txBody>
          <a:bodyPr/>
          <a:lstStyle/>
          <a:p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" y="1416605"/>
            <a:ext cx="12064200" cy="4966942"/>
          </a:xfrm>
        </p:spPr>
      </p:pic>
    </p:spTree>
    <p:extLst>
      <p:ext uri="{BB962C8B-B14F-4D97-AF65-F5344CB8AC3E}">
        <p14:creationId xmlns:p14="http://schemas.microsoft.com/office/powerpoint/2010/main" val="21464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</TotalTime>
  <Words>531</Words>
  <Application>Microsoft Macintosh PowerPoint</Application>
  <PresentationFormat>Widescreen</PresentationFormat>
  <Paragraphs>132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Times New Roman</vt:lpstr>
      <vt:lpstr>Tw Cen MT</vt:lpstr>
      <vt:lpstr>宋体</vt:lpstr>
      <vt:lpstr>Arial</vt:lpstr>
      <vt:lpstr>Droplet</vt:lpstr>
      <vt:lpstr>AutoSWE Automating Society of Women Engineers Outreach Tool  </vt:lpstr>
      <vt:lpstr>OVERVIEW</vt:lpstr>
      <vt:lpstr>Introduction</vt:lpstr>
      <vt:lpstr>Similar Work</vt:lpstr>
      <vt:lpstr>Similar Work</vt:lpstr>
      <vt:lpstr>Requirements</vt:lpstr>
      <vt:lpstr>Functional Requirements-User Level </vt:lpstr>
      <vt:lpstr>Use Case Diagram</vt:lpstr>
      <vt:lpstr>Sequence Diagram</vt:lpstr>
      <vt:lpstr>AutoSWE app Architecture</vt:lpstr>
      <vt:lpstr>Database Design</vt:lpstr>
      <vt:lpstr>Database Design</vt:lpstr>
      <vt:lpstr>User Interface</vt:lpstr>
      <vt:lpstr>Demo</vt:lpstr>
      <vt:lpstr>Testing-functional Testing (Manual)</vt:lpstr>
      <vt:lpstr>Testing-functional Testing (Automated)</vt:lpstr>
      <vt:lpstr>Testing-functional Testing (Automated)</vt:lpstr>
      <vt:lpstr>Testing-Usability Testing</vt:lpstr>
      <vt:lpstr>Future Work</vt:lpstr>
      <vt:lpstr>References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AutoSWE Automating Society of Women Engineers Outreach Tool </dc:title>
  <dc:creator>Li, Yongji</dc:creator>
  <cp:lastModifiedBy>Li, Yongji</cp:lastModifiedBy>
  <cp:revision>47</cp:revision>
  <dcterms:created xsi:type="dcterms:W3CDTF">2016-05-05T01:43:49Z</dcterms:created>
  <dcterms:modified xsi:type="dcterms:W3CDTF">2016-05-05T15:42:20Z</dcterms:modified>
</cp:coreProperties>
</file>